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56" r:id="rId4"/>
    <p:sldId id="258" r:id="rId5"/>
    <p:sldId id="260" r:id="rId6"/>
    <p:sldId id="261" r:id="rId7"/>
    <p:sldId id="264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25" d="100"/>
          <a:sy n="25" d="100"/>
        </p:scale>
        <p:origin x="2544" y="20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7660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3062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6667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2230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4500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230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0534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6555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7345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9270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2395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463E7-6170-4DD8-91DC-BA533B8523AF}" type="datetimeFigureOut">
              <a:rPr lang="pt-BR" smtClean="0"/>
              <a:t>22/02/2026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4C0C9-C8C3-482E-AFAE-A790A4ED9F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1091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Diário de Aula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18047"/>
            <a:ext cx="10515600" cy="4351338"/>
          </a:xfrm>
        </p:spPr>
        <p:txBody>
          <a:bodyPr/>
          <a:lstStyle/>
          <a:p>
            <a:r>
              <a:rPr lang="pt-BR" dirty="0" smtClean="0"/>
              <a:t>Não é só processo.</a:t>
            </a:r>
          </a:p>
          <a:p>
            <a:r>
              <a:rPr lang="pt-BR" dirty="0" smtClean="0"/>
              <a:t>Não é só avaliação.</a:t>
            </a:r>
          </a:p>
          <a:p>
            <a:r>
              <a:rPr lang="pt-BR" dirty="0" smtClean="0"/>
              <a:t>Não é só cultura (ecossistema).</a:t>
            </a:r>
          </a:p>
          <a:p>
            <a:r>
              <a:rPr lang="pt-BR" dirty="0" smtClean="0"/>
              <a:t>É uma filosofia operacional.</a:t>
            </a:r>
          </a:p>
          <a:p>
            <a:endParaRPr lang="pt-BR" dirty="0"/>
          </a:p>
        </p:txBody>
      </p:sp>
      <p:pic>
        <p:nvPicPr>
          <p:cNvPr id="3078" name="Picture 6" descr="A Importância da Cultura Organizacional | abl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867548" y="4866968"/>
            <a:ext cx="14287500" cy="952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8314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-543924" y="-3424084"/>
            <a:ext cx="16501679" cy="181306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000" b="1" dirty="0">
              <a:solidFill>
                <a:schemeClr val="tx1"/>
              </a:solidFill>
            </a:endParaRPr>
          </a:p>
        </p:txBody>
      </p:sp>
      <p:pic>
        <p:nvPicPr>
          <p:cNvPr id="6" name="Picture 6" descr="A Importância da Cultura Organizacional | abl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165" y="-2335775"/>
            <a:ext cx="14287500" cy="952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492672" y="7498202"/>
            <a:ext cx="12428486" cy="629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1500" b="1" dirty="0" smtClean="0"/>
              <a:t>Diário de Aula</a:t>
            </a:r>
          </a:p>
          <a:p>
            <a:pPr algn="ctr"/>
            <a:r>
              <a:rPr lang="pt-BR" sz="7200" i="1" dirty="0" smtClean="0"/>
              <a:t>Não é só processo.</a:t>
            </a:r>
          </a:p>
          <a:p>
            <a:pPr algn="ctr"/>
            <a:r>
              <a:rPr lang="pt-BR" sz="7200" i="1" dirty="0" smtClean="0"/>
              <a:t>Não é só avaliação.</a:t>
            </a:r>
          </a:p>
          <a:p>
            <a:pPr algn="ctr"/>
            <a:r>
              <a:rPr lang="pt-BR" sz="7200" i="1" dirty="0" smtClean="0"/>
              <a:t>Não é só cultura (ecossistema).</a:t>
            </a:r>
          </a:p>
          <a:p>
            <a:pPr algn="ctr"/>
            <a:r>
              <a:rPr lang="pt-BR" sz="7200" i="1" dirty="0" smtClean="0"/>
              <a:t>É uma filosofia operacional.</a:t>
            </a:r>
            <a:endParaRPr lang="pt-BR" sz="7200" i="1" dirty="0" smtClean="0"/>
          </a:p>
        </p:txBody>
      </p:sp>
    </p:spTree>
    <p:extLst>
      <p:ext uri="{BB962C8B-B14F-4D97-AF65-F5344CB8AC3E}">
        <p14:creationId xmlns:p14="http://schemas.microsoft.com/office/powerpoint/2010/main" val="2450192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Agrupar 59"/>
          <p:cNvGrpSpPr/>
          <p:nvPr/>
        </p:nvGrpSpPr>
        <p:grpSpPr>
          <a:xfrm>
            <a:off x="2107939" y="1384565"/>
            <a:ext cx="8354435" cy="4001913"/>
            <a:chOff x="2107939" y="1384565"/>
            <a:chExt cx="8354435" cy="4001913"/>
          </a:xfrm>
        </p:grpSpPr>
        <p:sp>
          <p:nvSpPr>
            <p:cNvPr id="12" name="Retângulo 11"/>
            <p:cNvSpPr/>
            <p:nvPr/>
          </p:nvSpPr>
          <p:spPr>
            <a:xfrm>
              <a:off x="2107939" y="1384565"/>
              <a:ext cx="8354435" cy="4001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b="1" dirty="0">
                <a:solidFill>
                  <a:schemeClr val="tx1"/>
                </a:solidFill>
              </a:endParaRPr>
            </a:p>
          </p:txBody>
        </p:sp>
        <p:grpSp>
          <p:nvGrpSpPr>
            <p:cNvPr id="20" name="Agrupar 19"/>
            <p:cNvGrpSpPr/>
            <p:nvPr/>
          </p:nvGrpSpPr>
          <p:grpSpPr>
            <a:xfrm>
              <a:off x="2838844" y="1738031"/>
              <a:ext cx="6542319" cy="1647491"/>
              <a:chOff x="2902344" y="633131"/>
              <a:chExt cx="6542319" cy="1647491"/>
            </a:xfrm>
          </p:grpSpPr>
          <p:sp>
            <p:nvSpPr>
              <p:cNvPr id="4" name="Elipse 3"/>
              <p:cNvSpPr/>
              <p:nvPr/>
            </p:nvSpPr>
            <p:spPr>
              <a:xfrm>
                <a:off x="2909640" y="633131"/>
                <a:ext cx="6535023" cy="164749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ts val="2000"/>
                  </a:lnSpc>
                </a:pPr>
                <a:r>
                  <a:rPr lang="pt-BR" sz="3200" b="1" dirty="0" smtClean="0">
                    <a:solidFill>
                      <a:schemeClr val="tx1"/>
                    </a:solidFill>
                  </a:rPr>
                  <a:t>Execução</a:t>
                </a:r>
              </a:p>
              <a:p>
                <a:pPr algn="ctr">
                  <a:lnSpc>
                    <a:spcPts val="2000"/>
                  </a:lnSpc>
                </a:pPr>
                <a:r>
                  <a:rPr lang="pt-BR" sz="1400" b="1" dirty="0" smtClean="0">
                    <a:solidFill>
                      <a:schemeClr val="tx1"/>
                    </a:solidFill>
                  </a:rPr>
                  <a:t>Guiada/precisa</a:t>
                </a:r>
                <a:endParaRPr lang="pt-BR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Elipse 4"/>
              <p:cNvSpPr/>
              <p:nvPr/>
            </p:nvSpPr>
            <p:spPr>
              <a:xfrm>
                <a:off x="2902344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Planejamento</a:t>
                </a:r>
              </a:p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Estruturação</a:t>
                </a:r>
                <a:endParaRPr lang="pt-BR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Elipse 5"/>
              <p:cNvSpPr/>
              <p:nvPr/>
            </p:nvSpPr>
            <p:spPr>
              <a:xfrm>
                <a:off x="7284663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Implantação</a:t>
                </a:r>
                <a:endParaRPr lang="pt-BR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" name="Agrupar 20"/>
            <p:cNvGrpSpPr/>
            <p:nvPr/>
          </p:nvGrpSpPr>
          <p:grpSpPr>
            <a:xfrm>
              <a:off x="2988205" y="4050482"/>
              <a:ext cx="1476236" cy="371746"/>
              <a:chOff x="2902344" y="633131"/>
              <a:chExt cx="6542319" cy="1647491"/>
            </a:xfrm>
          </p:grpSpPr>
          <p:sp>
            <p:nvSpPr>
              <p:cNvPr id="22" name="Elipse 21"/>
              <p:cNvSpPr/>
              <p:nvPr/>
            </p:nvSpPr>
            <p:spPr>
              <a:xfrm>
                <a:off x="2909640" y="633131"/>
                <a:ext cx="6535023" cy="164749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pt-BR" sz="900" b="1" dirty="0" smtClean="0">
                    <a:solidFill>
                      <a:schemeClr val="tx1"/>
                    </a:solidFill>
                  </a:rPr>
                  <a:t>Execução</a:t>
                </a:r>
                <a:endParaRPr lang="pt-BR" sz="9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Elipse 22"/>
              <p:cNvSpPr/>
              <p:nvPr/>
            </p:nvSpPr>
            <p:spPr>
              <a:xfrm>
                <a:off x="2902344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Planejamento</a:t>
                </a:r>
              </a:p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Estruturação</a:t>
                </a:r>
                <a:endParaRPr lang="pt-BR" sz="3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Elipse 23"/>
              <p:cNvSpPr/>
              <p:nvPr/>
            </p:nvSpPr>
            <p:spPr>
              <a:xfrm>
                <a:off x="7284663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Implantação</a:t>
                </a:r>
                <a:endParaRPr lang="pt-BR" sz="300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5" name="Agrupar 24"/>
            <p:cNvGrpSpPr/>
            <p:nvPr/>
          </p:nvGrpSpPr>
          <p:grpSpPr>
            <a:xfrm>
              <a:off x="4615292" y="4051685"/>
              <a:ext cx="1476236" cy="371746"/>
              <a:chOff x="2902344" y="633131"/>
              <a:chExt cx="6542319" cy="1647491"/>
            </a:xfrm>
          </p:grpSpPr>
          <p:sp>
            <p:nvSpPr>
              <p:cNvPr id="26" name="Elipse 25"/>
              <p:cNvSpPr/>
              <p:nvPr/>
            </p:nvSpPr>
            <p:spPr>
              <a:xfrm>
                <a:off x="2909640" y="633131"/>
                <a:ext cx="6535023" cy="164749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pt-BR" sz="900" b="1" dirty="0" smtClean="0">
                    <a:solidFill>
                      <a:schemeClr val="tx1"/>
                    </a:solidFill>
                  </a:rPr>
                  <a:t>Execução</a:t>
                </a:r>
                <a:endParaRPr lang="pt-BR" sz="9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Elipse 26"/>
              <p:cNvSpPr/>
              <p:nvPr/>
            </p:nvSpPr>
            <p:spPr>
              <a:xfrm>
                <a:off x="2902344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Planejamento</a:t>
                </a:r>
              </a:p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Estruturação</a:t>
                </a:r>
                <a:endParaRPr lang="pt-BR" sz="3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Elipse 27"/>
              <p:cNvSpPr/>
              <p:nvPr/>
            </p:nvSpPr>
            <p:spPr>
              <a:xfrm>
                <a:off x="7284663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Implantação</a:t>
                </a:r>
                <a:endParaRPr lang="pt-BR" sz="300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" name="Agrupar 28"/>
            <p:cNvGrpSpPr/>
            <p:nvPr/>
          </p:nvGrpSpPr>
          <p:grpSpPr>
            <a:xfrm>
              <a:off x="6239998" y="4051685"/>
              <a:ext cx="1476236" cy="371746"/>
              <a:chOff x="2902344" y="633131"/>
              <a:chExt cx="6542319" cy="1647491"/>
            </a:xfrm>
          </p:grpSpPr>
          <p:sp>
            <p:nvSpPr>
              <p:cNvPr id="30" name="Elipse 29"/>
              <p:cNvSpPr/>
              <p:nvPr/>
            </p:nvSpPr>
            <p:spPr>
              <a:xfrm>
                <a:off x="2909640" y="633131"/>
                <a:ext cx="6535023" cy="164749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pt-BR" sz="900" b="1" dirty="0" smtClean="0">
                    <a:solidFill>
                      <a:schemeClr val="tx1"/>
                    </a:solidFill>
                  </a:rPr>
                  <a:t>Execução</a:t>
                </a:r>
                <a:endParaRPr lang="pt-BR" sz="9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Elipse 30"/>
              <p:cNvSpPr/>
              <p:nvPr/>
            </p:nvSpPr>
            <p:spPr>
              <a:xfrm>
                <a:off x="2902344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Planejamento</a:t>
                </a:r>
              </a:p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Estruturação</a:t>
                </a:r>
                <a:endParaRPr lang="pt-BR" sz="3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Elipse 31"/>
              <p:cNvSpPr/>
              <p:nvPr/>
            </p:nvSpPr>
            <p:spPr>
              <a:xfrm>
                <a:off x="7284663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Implantação</a:t>
                </a:r>
                <a:endParaRPr lang="pt-BR" sz="300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3" name="Agrupar 32"/>
            <p:cNvGrpSpPr/>
            <p:nvPr/>
          </p:nvGrpSpPr>
          <p:grpSpPr>
            <a:xfrm>
              <a:off x="7864705" y="4051685"/>
              <a:ext cx="1476236" cy="371746"/>
              <a:chOff x="2902344" y="633131"/>
              <a:chExt cx="6542319" cy="1647491"/>
            </a:xfrm>
          </p:grpSpPr>
          <p:sp>
            <p:nvSpPr>
              <p:cNvPr id="34" name="Elipse 33"/>
              <p:cNvSpPr/>
              <p:nvPr/>
            </p:nvSpPr>
            <p:spPr>
              <a:xfrm>
                <a:off x="2909640" y="633131"/>
                <a:ext cx="6535023" cy="164749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pt-BR" sz="900" b="1" dirty="0" smtClean="0">
                    <a:solidFill>
                      <a:schemeClr val="tx1"/>
                    </a:solidFill>
                  </a:rPr>
                  <a:t>Execução</a:t>
                </a:r>
                <a:endParaRPr lang="pt-BR" sz="9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Elipse 34"/>
              <p:cNvSpPr/>
              <p:nvPr/>
            </p:nvSpPr>
            <p:spPr>
              <a:xfrm>
                <a:off x="2902344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Planejamento</a:t>
                </a:r>
              </a:p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Estruturação</a:t>
                </a:r>
                <a:endParaRPr lang="pt-BR" sz="3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Elipse 35"/>
              <p:cNvSpPr/>
              <p:nvPr/>
            </p:nvSpPr>
            <p:spPr>
              <a:xfrm>
                <a:off x="7284663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sz="300" b="1" dirty="0" smtClean="0">
                    <a:solidFill>
                      <a:schemeClr val="tx1"/>
                    </a:solidFill>
                  </a:rPr>
                  <a:t>Implantação</a:t>
                </a:r>
                <a:endParaRPr lang="pt-BR" sz="3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8" name="Arco 37"/>
            <p:cNvSpPr/>
            <p:nvPr/>
          </p:nvSpPr>
          <p:spPr>
            <a:xfrm>
              <a:off x="3735024" y="4240435"/>
              <a:ext cx="1609685" cy="404549"/>
            </a:xfrm>
            <a:prstGeom prst="arc">
              <a:avLst>
                <a:gd name="adj1" fmla="val 21546454"/>
                <a:gd name="adj2" fmla="val 10922811"/>
              </a:avLst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43" name="Conector de Seta Reta 42"/>
            <p:cNvCxnSpPr/>
            <p:nvPr/>
          </p:nvCxnSpPr>
          <p:spPr>
            <a:xfrm>
              <a:off x="2842492" y="3103274"/>
              <a:ext cx="6535023" cy="10758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tângulo 45"/>
            <p:cNvSpPr/>
            <p:nvPr/>
          </p:nvSpPr>
          <p:spPr>
            <a:xfrm>
              <a:off x="5212033" y="2795497"/>
              <a:ext cx="179594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1400" b="1" dirty="0" smtClean="0"/>
                <a:t>Validação/Verificação</a:t>
              </a:r>
              <a:endParaRPr lang="pt-BR" sz="1400" b="1" dirty="0"/>
            </a:p>
          </p:txBody>
        </p:sp>
        <p:sp>
          <p:nvSpPr>
            <p:cNvPr id="48" name="Retângulo 47"/>
            <p:cNvSpPr/>
            <p:nvPr/>
          </p:nvSpPr>
          <p:spPr>
            <a:xfrm>
              <a:off x="5212033" y="4606108"/>
              <a:ext cx="179594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1400" b="1" dirty="0" smtClean="0"/>
                <a:t>Validação/Verificação</a:t>
              </a:r>
              <a:endParaRPr lang="pt-BR" sz="1400" b="1" dirty="0"/>
            </a:p>
          </p:txBody>
        </p:sp>
        <p:sp>
          <p:nvSpPr>
            <p:cNvPr id="56" name="Arco 55"/>
            <p:cNvSpPr/>
            <p:nvPr/>
          </p:nvSpPr>
          <p:spPr>
            <a:xfrm>
              <a:off x="7098428" y="4240435"/>
              <a:ext cx="1609685" cy="404549"/>
            </a:xfrm>
            <a:prstGeom prst="arc">
              <a:avLst>
                <a:gd name="adj1" fmla="val 21546454"/>
                <a:gd name="adj2" fmla="val 10922811"/>
              </a:avLst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7" name="Arco 56"/>
            <p:cNvSpPr/>
            <p:nvPr/>
          </p:nvSpPr>
          <p:spPr>
            <a:xfrm flipV="1">
              <a:off x="5395450" y="3836494"/>
              <a:ext cx="1609685" cy="404549"/>
            </a:xfrm>
            <a:prstGeom prst="arc">
              <a:avLst>
                <a:gd name="adj1" fmla="val 21546454"/>
                <a:gd name="adj2" fmla="val 10922811"/>
              </a:avLst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174225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Agrupar 59"/>
          <p:cNvGrpSpPr/>
          <p:nvPr/>
        </p:nvGrpSpPr>
        <p:grpSpPr>
          <a:xfrm>
            <a:off x="-9436362" y="-4520936"/>
            <a:ext cx="33417740" cy="16007652"/>
            <a:chOff x="2107939" y="1384565"/>
            <a:chExt cx="8354435" cy="4001913"/>
          </a:xfrm>
        </p:grpSpPr>
        <p:sp>
          <p:nvSpPr>
            <p:cNvPr id="12" name="Retângulo 11"/>
            <p:cNvSpPr/>
            <p:nvPr/>
          </p:nvSpPr>
          <p:spPr>
            <a:xfrm>
              <a:off x="2107939" y="1384565"/>
              <a:ext cx="8354435" cy="4001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8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20" name="Agrupar 19"/>
            <p:cNvGrpSpPr/>
            <p:nvPr/>
          </p:nvGrpSpPr>
          <p:grpSpPr>
            <a:xfrm>
              <a:off x="2838844" y="1738031"/>
              <a:ext cx="6542319" cy="1647491"/>
              <a:chOff x="2902344" y="633131"/>
              <a:chExt cx="6542319" cy="1647491"/>
            </a:xfrm>
          </p:grpSpPr>
          <p:sp>
            <p:nvSpPr>
              <p:cNvPr id="4" name="Elipse 3"/>
              <p:cNvSpPr/>
              <p:nvPr/>
            </p:nvSpPr>
            <p:spPr>
              <a:xfrm>
                <a:off x="2909640" y="633131"/>
                <a:ext cx="6535023" cy="164749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ts val="7000"/>
                  </a:lnSpc>
                </a:pPr>
                <a:r>
                  <a:rPr lang="pt-BR" sz="13800" b="1" dirty="0" smtClean="0">
                    <a:solidFill>
                      <a:schemeClr val="tx1"/>
                    </a:solidFill>
                  </a:rPr>
                  <a:t>Execução</a:t>
                </a:r>
              </a:p>
              <a:p>
                <a:pPr algn="ctr">
                  <a:lnSpc>
                    <a:spcPts val="7000"/>
                  </a:lnSpc>
                </a:pPr>
                <a:r>
                  <a:rPr lang="pt-BR" sz="6600" b="1" dirty="0" smtClean="0">
                    <a:solidFill>
                      <a:schemeClr val="tx1"/>
                    </a:solidFill>
                  </a:rPr>
                  <a:t>Guiada/precisa</a:t>
                </a:r>
                <a:endParaRPr lang="pt-BR" sz="6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Elipse 4"/>
              <p:cNvSpPr/>
              <p:nvPr/>
            </p:nvSpPr>
            <p:spPr>
              <a:xfrm>
                <a:off x="2902344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sz="8000" b="1" dirty="0" smtClean="0">
                    <a:solidFill>
                      <a:schemeClr val="tx1"/>
                    </a:solidFill>
                  </a:rPr>
                  <a:t>Planejamento</a:t>
                </a:r>
              </a:p>
              <a:p>
                <a:pPr algn="ctr"/>
                <a:r>
                  <a:rPr lang="pt-BR" sz="8000" b="1" dirty="0" smtClean="0">
                    <a:solidFill>
                      <a:schemeClr val="tx1"/>
                    </a:solidFill>
                  </a:rPr>
                  <a:t>Estruturação</a:t>
                </a:r>
                <a:endParaRPr lang="pt-BR" sz="8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Elipse 5"/>
              <p:cNvSpPr/>
              <p:nvPr/>
            </p:nvSpPr>
            <p:spPr>
              <a:xfrm>
                <a:off x="7284663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sz="8000" b="1" dirty="0" smtClean="0">
                    <a:solidFill>
                      <a:schemeClr val="tx1"/>
                    </a:solidFill>
                  </a:rPr>
                  <a:t>Implantação</a:t>
                </a:r>
                <a:endParaRPr lang="pt-BR" sz="8000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1" name="Agrupar 20"/>
            <p:cNvGrpSpPr/>
            <p:nvPr/>
          </p:nvGrpSpPr>
          <p:grpSpPr>
            <a:xfrm>
              <a:off x="2988205" y="4050482"/>
              <a:ext cx="1476236" cy="371746"/>
              <a:chOff x="2902344" y="633131"/>
              <a:chExt cx="6542319" cy="1647491"/>
            </a:xfrm>
          </p:grpSpPr>
          <p:sp>
            <p:nvSpPr>
              <p:cNvPr id="22" name="Elipse 21"/>
              <p:cNvSpPr/>
              <p:nvPr/>
            </p:nvSpPr>
            <p:spPr>
              <a:xfrm>
                <a:off x="2909640" y="633131"/>
                <a:ext cx="6535023" cy="164749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pt-BR" sz="4000" b="1" dirty="0" smtClean="0">
                    <a:solidFill>
                      <a:schemeClr val="tx1"/>
                    </a:solidFill>
                  </a:rPr>
                  <a:t>Execução</a:t>
                </a:r>
                <a:endParaRPr lang="pt-BR" sz="4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Elipse 22"/>
              <p:cNvSpPr/>
              <p:nvPr/>
            </p:nvSpPr>
            <p:spPr>
              <a:xfrm>
                <a:off x="2902344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Planejamento</a:t>
                </a:r>
              </a:p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Estruturação</a:t>
                </a:r>
                <a:endParaRPr lang="pt-BR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Elipse 23"/>
              <p:cNvSpPr/>
              <p:nvPr/>
            </p:nvSpPr>
            <p:spPr>
              <a:xfrm>
                <a:off x="7284663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Implantação</a:t>
                </a:r>
                <a:endParaRPr lang="pt-BR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5" name="Agrupar 24"/>
            <p:cNvGrpSpPr/>
            <p:nvPr/>
          </p:nvGrpSpPr>
          <p:grpSpPr>
            <a:xfrm>
              <a:off x="4615292" y="4051685"/>
              <a:ext cx="1476236" cy="371746"/>
              <a:chOff x="2902344" y="633131"/>
              <a:chExt cx="6542319" cy="1647491"/>
            </a:xfrm>
          </p:grpSpPr>
          <p:sp>
            <p:nvSpPr>
              <p:cNvPr id="26" name="Elipse 25"/>
              <p:cNvSpPr/>
              <p:nvPr/>
            </p:nvSpPr>
            <p:spPr>
              <a:xfrm>
                <a:off x="2909640" y="633131"/>
                <a:ext cx="6535023" cy="164749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pt-BR" sz="4000" b="1" dirty="0" smtClean="0">
                    <a:solidFill>
                      <a:schemeClr val="tx1"/>
                    </a:solidFill>
                  </a:rPr>
                  <a:t>Execução</a:t>
                </a:r>
                <a:endParaRPr lang="pt-BR" sz="4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Elipse 26"/>
              <p:cNvSpPr/>
              <p:nvPr/>
            </p:nvSpPr>
            <p:spPr>
              <a:xfrm>
                <a:off x="2902344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Planejamento</a:t>
                </a:r>
              </a:p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Estruturação</a:t>
                </a:r>
                <a:endParaRPr lang="pt-BR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Elipse 27"/>
              <p:cNvSpPr/>
              <p:nvPr/>
            </p:nvSpPr>
            <p:spPr>
              <a:xfrm>
                <a:off x="7284663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Implantação</a:t>
                </a:r>
                <a:endParaRPr lang="pt-BR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" name="Agrupar 28"/>
            <p:cNvGrpSpPr/>
            <p:nvPr/>
          </p:nvGrpSpPr>
          <p:grpSpPr>
            <a:xfrm>
              <a:off x="6239998" y="4051685"/>
              <a:ext cx="1476236" cy="371746"/>
              <a:chOff x="2902344" y="633131"/>
              <a:chExt cx="6542319" cy="1647491"/>
            </a:xfrm>
          </p:grpSpPr>
          <p:sp>
            <p:nvSpPr>
              <p:cNvPr id="30" name="Elipse 29"/>
              <p:cNvSpPr/>
              <p:nvPr/>
            </p:nvSpPr>
            <p:spPr>
              <a:xfrm>
                <a:off x="2909640" y="633131"/>
                <a:ext cx="6535023" cy="164749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pt-BR" sz="4000" b="1" dirty="0" smtClean="0">
                    <a:solidFill>
                      <a:schemeClr val="tx1"/>
                    </a:solidFill>
                  </a:rPr>
                  <a:t>Execução</a:t>
                </a:r>
                <a:endParaRPr lang="pt-BR" sz="4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Elipse 30"/>
              <p:cNvSpPr/>
              <p:nvPr/>
            </p:nvSpPr>
            <p:spPr>
              <a:xfrm>
                <a:off x="2902344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Planejamento</a:t>
                </a:r>
              </a:p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Estruturação</a:t>
                </a:r>
                <a:endParaRPr lang="pt-BR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Elipse 31"/>
              <p:cNvSpPr/>
              <p:nvPr/>
            </p:nvSpPr>
            <p:spPr>
              <a:xfrm>
                <a:off x="7284663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Implantação</a:t>
                </a:r>
                <a:endParaRPr lang="pt-BR" b="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3" name="Agrupar 32"/>
            <p:cNvGrpSpPr/>
            <p:nvPr/>
          </p:nvGrpSpPr>
          <p:grpSpPr>
            <a:xfrm>
              <a:off x="7864705" y="4051685"/>
              <a:ext cx="1476236" cy="371746"/>
              <a:chOff x="2902344" y="633131"/>
              <a:chExt cx="6542319" cy="1647491"/>
            </a:xfrm>
          </p:grpSpPr>
          <p:sp>
            <p:nvSpPr>
              <p:cNvPr id="34" name="Elipse 33"/>
              <p:cNvSpPr/>
              <p:nvPr/>
            </p:nvSpPr>
            <p:spPr>
              <a:xfrm>
                <a:off x="2909640" y="633131"/>
                <a:ext cx="6535023" cy="1647491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pt-BR" sz="4000" b="1" dirty="0" smtClean="0">
                    <a:solidFill>
                      <a:schemeClr val="tx1"/>
                    </a:solidFill>
                  </a:rPr>
                  <a:t>Execução</a:t>
                </a:r>
                <a:endParaRPr lang="pt-BR" sz="4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Elipse 34"/>
              <p:cNvSpPr/>
              <p:nvPr/>
            </p:nvSpPr>
            <p:spPr>
              <a:xfrm>
                <a:off x="2902344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Planejamento</a:t>
                </a:r>
              </a:p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Estruturação</a:t>
                </a:r>
                <a:endParaRPr lang="pt-BR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Elipse 35"/>
              <p:cNvSpPr/>
              <p:nvPr/>
            </p:nvSpPr>
            <p:spPr>
              <a:xfrm>
                <a:off x="7284663" y="1017634"/>
                <a:ext cx="2160000" cy="900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pt-BR" b="1" dirty="0" smtClean="0">
                    <a:solidFill>
                      <a:schemeClr val="tx1"/>
                    </a:solidFill>
                  </a:rPr>
                  <a:t>Implantação</a:t>
                </a:r>
                <a:endParaRPr lang="pt-BR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8" name="Arco 37"/>
            <p:cNvSpPr/>
            <p:nvPr/>
          </p:nvSpPr>
          <p:spPr>
            <a:xfrm>
              <a:off x="3735024" y="4240435"/>
              <a:ext cx="1609685" cy="404549"/>
            </a:xfrm>
            <a:prstGeom prst="arc">
              <a:avLst>
                <a:gd name="adj1" fmla="val 21546454"/>
                <a:gd name="adj2" fmla="val 10922811"/>
              </a:avLst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 sz="8000"/>
            </a:p>
          </p:txBody>
        </p:sp>
        <p:cxnSp>
          <p:nvCxnSpPr>
            <p:cNvPr id="43" name="Conector de Seta Reta 42"/>
            <p:cNvCxnSpPr/>
            <p:nvPr/>
          </p:nvCxnSpPr>
          <p:spPr>
            <a:xfrm>
              <a:off x="2842492" y="3103274"/>
              <a:ext cx="6535023" cy="10758"/>
            </a:xfrm>
            <a:prstGeom prst="straightConnector1">
              <a:avLst/>
            </a:prstGeom>
            <a:ln w="1270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tângulo 45"/>
            <p:cNvSpPr/>
            <p:nvPr/>
          </p:nvSpPr>
          <p:spPr>
            <a:xfrm>
              <a:off x="5212033" y="2795497"/>
              <a:ext cx="194795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6600" b="1" dirty="0" smtClean="0"/>
                <a:t>Validação/Verificação</a:t>
              </a:r>
              <a:endParaRPr lang="pt-BR" sz="6600" b="1" dirty="0"/>
            </a:p>
          </p:txBody>
        </p:sp>
        <p:sp>
          <p:nvSpPr>
            <p:cNvPr id="48" name="Retângulo 47"/>
            <p:cNvSpPr/>
            <p:nvPr/>
          </p:nvSpPr>
          <p:spPr>
            <a:xfrm>
              <a:off x="5212033" y="4606108"/>
              <a:ext cx="194795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6600" b="1" dirty="0" smtClean="0"/>
                <a:t>Validação/Verificação</a:t>
              </a:r>
              <a:endParaRPr lang="pt-BR" sz="6600" b="1" dirty="0"/>
            </a:p>
          </p:txBody>
        </p:sp>
        <p:sp>
          <p:nvSpPr>
            <p:cNvPr id="56" name="Arco 55"/>
            <p:cNvSpPr/>
            <p:nvPr/>
          </p:nvSpPr>
          <p:spPr>
            <a:xfrm>
              <a:off x="7098428" y="4240435"/>
              <a:ext cx="1609685" cy="404549"/>
            </a:xfrm>
            <a:prstGeom prst="arc">
              <a:avLst>
                <a:gd name="adj1" fmla="val 21546454"/>
                <a:gd name="adj2" fmla="val 10922811"/>
              </a:avLst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 sz="8000"/>
            </a:p>
          </p:txBody>
        </p:sp>
        <p:sp>
          <p:nvSpPr>
            <p:cNvPr id="57" name="Arco 56"/>
            <p:cNvSpPr/>
            <p:nvPr/>
          </p:nvSpPr>
          <p:spPr>
            <a:xfrm flipV="1">
              <a:off x="5395450" y="3836494"/>
              <a:ext cx="1609685" cy="404549"/>
            </a:xfrm>
            <a:prstGeom prst="arc">
              <a:avLst>
                <a:gd name="adj1" fmla="val 21546454"/>
                <a:gd name="adj2" fmla="val 10922811"/>
              </a:avLst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 sz="8000"/>
            </a:p>
          </p:txBody>
        </p:sp>
      </p:grpSp>
    </p:spTree>
    <p:extLst>
      <p:ext uri="{BB962C8B-B14F-4D97-AF65-F5344CB8AC3E}">
        <p14:creationId xmlns:p14="http://schemas.microsoft.com/office/powerpoint/2010/main" val="2312458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/>
          <p:cNvSpPr/>
          <p:nvPr/>
        </p:nvSpPr>
        <p:spPr>
          <a:xfrm>
            <a:off x="-9757570" y="-2984500"/>
            <a:ext cx="33633569" cy="2835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000" b="1" dirty="0">
              <a:solidFill>
                <a:schemeClr val="tx1"/>
              </a:solidFill>
            </a:endParaRPr>
          </a:p>
        </p:txBody>
      </p:sp>
      <p:grpSp>
        <p:nvGrpSpPr>
          <p:cNvPr id="20" name="Agrupar 19"/>
          <p:cNvGrpSpPr/>
          <p:nvPr/>
        </p:nvGrpSpPr>
        <p:grpSpPr>
          <a:xfrm>
            <a:off x="-6437361" y="616618"/>
            <a:ext cx="26169276" cy="6589964"/>
            <a:chOff x="2902344" y="633131"/>
            <a:chExt cx="6542319" cy="1647491"/>
          </a:xfrm>
        </p:grpSpPr>
        <p:sp>
          <p:nvSpPr>
            <p:cNvPr id="4" name="Elipse 3"/>
            <p:cNvSpPr/>
            <p:nvPr/>
          </p:nvSpPr>
          <p:spPr>
            <a:xfrm>
              <a:off x="2909640" y="633131"/>
              <a:ext cx="6535023" cy="164749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>
                <a:lnSpc>
                  <a:spcPts val="7000"/>
                </a:lnSpc>
              </a:pPr>
              <a:r>
                <a:rPr lang="pt-BR" sz="13800" b="1" dirty="0" smtClean="0">
                  <a:solidFill>
                    <a:schemeClr val="tx1"/>
                  </a:solidFill>
                </a:rPr>
                <a:t>Execução</a:t>
              </a:r>
            </a:p>
            <a:p>
              <a:pPr algn="ctr">
                <a:lnSpc>
                  <a:spcPts val="7000"/>
                </a:lnSpc>
              </a:pPr>
              <a:r>
                <a:rPr lang="pt-BR" sz="6600" b="1" dirty="0" smtClean="0">
                  <a:solidFill>
                    <a:schemeClr val="tx1"/>
                  </a:solidFill>
                </a:rPr>
                <a:t>Guiada/precisa</a:t>
              </a:r>
              <a:endParaRPr lang="pt-BR" sz="6600" b="1" dirty="0">
                <a:solidFill>
                  <a:schemeClr val="tx1"/>
                </a:solidFill>
              </a:endParaRPr>
            </a:p>
          </p:txBody>
        </p:sp>
        <p:sp>
          <p:nvSpPr>
            <p:cNvPr id="5" name="Elipse 4"/>
            <p:cNvSpPr/>
            <p:nvPr/>
          </p:nvSpPr>
          <p:spPr>
            <a:xfrm>
              <a:off x="2902344" y="1017634"/>
              <a:ext cx="2160000" cy="90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pt-BR" sz="8000" b="1" dirty="0" smtClean="0">
                  <a:solidFill>
                    <a:schemeClr val="tx1"/>
                  </a:solidFill>
                </a:rPr>
                <a:t>Planejamento</a:t>
              </a:r>
            </a:p>
            <a:p>
              <a:pPr algn="ctr"/>
              <a:r>
                <a:rPr lang="pt-BR" sz="8000" b="1" dirty="0" smtClean="0">
                  <a:solidFill>
                    <a:schemeClr val="tx1"/>
                  </a:solidFill>
                </a:rPr>
                <a:t>Estruturação</a:t>
              </a:r>
              <a:endParaRPr lang="pt-BR" sz="8000" b="1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/>
            <p:cNvSpPr/>
            <p:nvPr/>
          </p:nvSpPr>
          <p:spPr>
            <a:xfrm>
              <a:off x="7284663" y="1017634"/>
              <a:ext cx="2160000" cy="900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pt-BR" sz="8000" b="1" dirty="0" smtClean="0">
                  <a:solidFill>
                    <a:schemeClr val="tx1"/>
                  </a:solidFill>
                </a:rPr>
                <a:t>Implantação</a:t>
              </a:r>
              <a:endParaRPr lang="pt-BR" sz="80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10" name="Retângulo 9"/>
          <p:cNvSpPr/>
          <p:nvPr/>
        </p:nvSpPr>
        <p:spPr>
          <a:xfrm>
            <a:off x="-6126529" y="9148030"/>
            <a:ext cx="7971093" cy="3139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6600" b="1" dirty="0" smtClean="0"/>
              <a:t>Essencial, abrangente,</a:t>
            </a:r>
          </a:p>
          <a:p>
            <a:r>
              <a:rPr lang="pt-BR" sz="6600" b="1" dirty="0" smtClean="0"/>
              <a:t> geral, organizadora,</a:t>
            </a:r>
          </a:p>
          <a:p>
            <a:r>
              <a:rPr lang="pt-BR" sz="6600" b="1" dirty="0" smtClean="0"/>
              <a:t>incompleta</a:t>
            </a:r>
            <a:endParaRPr lang="pt-BR" sz="6600" b="1" dirty="0" smtClean="0"/>
          </a:p>
        </p:txBody>
      </p:sp>
      <p:cxnSp>
        <p:nvCxnSpPr>
          <p:cNvPr id="11" name="Conector de Seta Reta 10"/>
          <p:cNvCxnSpPr/>
          <p:nvPr/>
        </p:nvCxnSpPr>
        <p:spPr>
          <a:xfrm>
            <a:off x="-6408177" y="-202560"/>
            <a:ext cx="26140092" cy="43032"/>
          </a:xfrm>
          <a:prstGeom prst="straightConnector1">
            <a:avLst/>
          </a:prstGeom>
          <a:ln w="1270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3055395" y="-1474236"/>
            <a:ext cx="779181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6600" b="1" dirty="0" smtClean="0"/>
              <a:t>Validação/Verificação</a:t>
            </a:r>
            <a:endParaRPr lang="pt-BR" sz="6600" b="1" dirty="0"/>
          </a:p>
        </p:txBody>
      </p:sp>
      <p:sp>
        <p:nvSpPr>
          <p:cNvPr id="14" name="Retângulo 13"/>
          <p:cNvSpPr/>
          <p:nvPr/>
        </p:nvSpPr>
        <p:spPr>
          <a:xfrm>
            <a:off x="-8692211" y="8832560"/>
            <a:ext cx="2638864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3900" dirty="0" smtClean="0"/>
              <a:t>✔</a:t>
            </a:r>
            <a:endParaRPr lang="pt-BR" sz="23900" b="1" dirty="0" smtClean="0"/>
          </a:p>
        </p:txBody>
      </p:sp>
      <p:sp>
        <p:nvSpPr>
          <p:cNvPr id="15" name="Retângulo 14"/>
          <p:cNvSpPr/>
          <p:nvPr/>
        </p:nvSpPr>
        <p:spPr>
          <a:xfrm>
            <a:off x="1828588" y="9469580"/>
            <a:ext cx="121219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0000" dirty="0" smtClean="0"/>
              <a:t>✔</a:t>
            </a:r>
            <a:endParaRPr lang="pt-BR" sz="10000" b="1" dirty="0" smtClean="0"/>
          </a:p>
        </p:txBody>
      </p:sp>
      <p:sp>
        <p:nvSpPr>
          <p:cNvPr id="16" name="Retângulo 15"/>
          <p:cNvSpPr/>
          <p:nvPr/>
        </p:nvSpPr>
        <p:spPr>
          <a:xfrm>
            <a:off x="7389493" y="9469580"/>
            <a:ext cx="121219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0000" dirty="0" smtClean="0"/>
              <a:t>✔</a:t>
            </a:r>
            <a:endParaRPr lang="pt-BR" sz="10000" b="1" dirty="0" smtClean="0"/>
          </a:p>
        </p:txBody>
      </p:sp>
      <p:sp>
        <p:nvSpPr>
          <p:cNvPr id="17" name="Retângulo 16"/>
          <p:cNvSpPr/>
          <p:nvPr/>
        </p:nvSpPr>
        <p:spPr>
          <a:xfrm>
            <a:off x="16381093" y="9469580"/>
            <a:ext cx="121219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0000" dirty="0" smtClean="0"/>
              <a:t>✔</a:t>
            </a:r>
            <a:endParaRPr lang="pt-BR" sz="10000" b="1" dirty="0" smtClean="0"/>
          </a:p>
        </p:txBody>
      </p:sp>
      <p:cxnSp>
        <p:nvCxnSpPr>
          <p:cNvPr id="18" name="Conector de Seta Reta 17"/>
          <p:cNvCxnSpPr/>
          <p:nvPr/>
        </p:nvCxnSpPr>
        <p:spPr>
          <a:xfrm flipH="1">
            <a:off x="-2578100" y="5463942"/>
            <a:ext cx="355261" cy="3368616"/>
          </a:xfrm>
          <a:prstGeom prst="straightConnector1">
            <a:avLst/>
          </a:prstGeom>
          <a:ln w="1270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de Seta Reta 21"/>
          <p:cNvCxnSpPr/>
          <p:nvPr/>
        </p:nvCxnSpPr>
        <p:spPr>
          <a:xfrm>
            <a:off x="15606823" y="4614112"/>
            <a:ext cx="1322277" cy="4533918"/>
          </a:xfrm>
          <a:prstGeom prst="straightConnector1">
            <a:avLst/>
          </a:prstGeom>
          <a:ln w="1270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tângulo 23"/>
          <p:cNvSpPr/>
          <p:nvPr/>
        </p:nvSpPr>
        <p:spPr>
          <a:xfrm>
            <a:off x="3101925" y="9643330"/>
            <a:ext cx="34247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6600" b="1" dirty="0" smtClean="0"/>
              <a:t>Execução</a:t>
            </a:r>
          </a:p>
        </p:txBody>
      </p:sp>
      <p:sp>
        <p:nvSpPr>
          <p:cNvPr id="25" name="Retângulo 24"/>
          <p:cNvSpPr/>
          <p:nvPr/>
        </p:nvSpPr>
        <p:spPr>
          <a:xfrm>
            <a:off x="8544699" y="9643330"/>
            <a:ext cx="494398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6600" b="1" dirty="0" err="1" smtClean="0"/>
              <a:t>Pré</a:t>
            </a:r>
            <a:r>
              <a:rPr lang="pt-BR" sz="6600" b="1" dirty="0" smtClean="0"/>
              <a:t>-resultado</a:t>
            </a:r>
          </a:p>
        </p:txBody>
      </p:sp>
      <p:sp>
        <p:nvSpPr>
          <p:cNvPr id="26" name="Retângulo 25"/>
          <p:cNvSpPr/>
          <p:nvPr/>
        </p:nvSpPr>
        <p:spPr>
          <a:xfrm>
            <a:off x="17643678" y="9643330"/>
            <a:ext cx="368742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6600" b="1" dirty="0" smtClean="0"/>
              <a:t>Resultado</a:t>
            </a:r>
          </a:p>
        </p:txBody>
      </p:sp>
      <p:cxnSp>
        <p:nvCxnSpPr>
          <p:cNvPr id="28" name="Conector de Seta Reta 27"/>
          <p:cNvCxnSpPr/>
          <p:nvPr/>
        </p:nvCxnSpPr>
        <p:spPr>
          <a:xfrm>
            <a:off x="6755309" y="4150152"/>
            <a:ext cx="2409694" cy="4453806"/>
          </a:xfrm>
          <a:prstGeom prst="straightConnector1">
            <a:avLst/>
          </a:prstGeom>
          <a:ln w="1270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tângulo 30"/>
          <p:cNvSpPr/>
          <p:nvPr/>
        </p:nvSpPr>
        <p:spPr>
          <a:xfrm>
            <a:off x="-3914494" y="13897814"/>
            <a:ext cx="12291082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6600" b="1" dirty="0" smtClean="0"/>
              <a:t>Essencial – compreender, conferir e envolver: </a:t>
            </a:r>
          </a:p>
          <a:p>
            <a:r>
              <a:rPr lang="pt-BR" sz="6600" b="1" dirty="0" smtClean="0"/>
              <a:t>- Curta, objetiva</a:t>
            </a:r>
          </a:p>
          <a:p>
            <a:r>
              <a:rPr lang="pt-BR" sz="6600" b="1" dirty="0" smtClean="0"/>
              <a:t>- Sob demanda, </a:t>
            </a:r>
          </a:p>
          <a:p>
            <a:r>
              <a:rPr lang="pt-BR" sz="6600" b="1" dirty="0" smtClean="0"/>
              <a:t>- Específica.</a:t>
            </a:r>
          </a:p>
        </p:txBody>
      </p:sp>
      <p:sp>
        <p:nvSpPr>
          <p:cNvPr id="32" name="Retângulo 31"/>
          <p:cNvSpPr/>
          <p:nvPr/>
        </p:nvSpPr>
        <p:spPr>
          <a:xfrm>
            <a:off x="9133703" y="13897814"/>
            <a:ext cx="13708240" cy="3139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6600" b="1" dirty="0" smtClean="0">
                <a:solidFill>
                  <a:srgbClr val="0000FF"/>
                </a:solidFill>
              </a:rPr>
              <a:t>Estratégica (autoria, discussão técnica)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>
                <a:solidFill>
                  <a:srgbClr val="0000FF"/>
                </a:solidFill>
              </a:rPr>
              <a:t>Oportunista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>
                <a:solidFill>
                  <a:srgbClr val="0000FF"/>
                </a:solidFill>
              </a:rPr>
              <a:t>Em tempo hábil</a:t>
            </a:r>
            <a:endParaRPr lang="pt-BR" sz="6600" b="1" dirty="0" smtClean="0">
              <a:solidFill>
                <a:srgbClr val="0000FF"/>
              </a:solidFill>
            </a:endParaRPr>
          </a:p>
        </p:txBody>
      </p:sp>
      <p:sp>
        <p:nvSpPr>
          <p:cNvPr id="29" name="Chave Esquerda 28"/>
          <p:cNvSpPr/>
          <p:nvPr/>
        </p:nvSpPr>
        <p:spPr>
          <a:xfrm rot="16200000" flipH="1" flipV="1">
            <a:off x="8712956" y="308694"/>
            <a:ext cx="1163235" cy="26332740"/>
          </a:xfrm>
          <a:prstGeom prst="lef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Retângulo 33"/>
          <p:cNvSpPr/>
          <p:nvPr/>
        </p:nvSpPr>
        <p:spPr>
          <a:xfrm>
            <a:off x="-4901589" y="20344515"/>
            <a:ext cx="1229108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6600" b="1" dirty="0" smtClean="0">
                <a:solidFill>
                  <a:srgbClr val="FF0000"/>
                </a:solidFill>
              </a:rPr>
              <a:t>Não é: 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>
                <a:solidFill>
                  <a:srgbClr val="FF0000"/>
                </a:solidFill>
              </a:rPr>
              <a:t>Desabafo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>
                <a:solidFill>
                  <a:srgbClr val="FF0000"/>
                </a:solidFill>
              </a:rPr>
              <a:t>Venda (</a:t>
            </a:r>
            <a:r>
              <a:rPr lang="pt-BR" sz="6600" b="1" dirty="0" err="1" smtClean="0">
                <a:solidFill>
                  <a:srgbClr val="FF0000"/>
                </a:solidFill>
              </a:rPr>
              <a:t>skill</a:t>
            </a:r>
            <a:r>
              <a:rPr lang="pt-BR" sz="6600" b="1" dirty="0" smtClean="0">
                <a:solidFill>
                  <a:srgbClr val="FF0000"/>
                </a:solidFill>
              </a:rPr>
              <a:t>/projeto)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>
                <a:solidFill>
                  <a:srgbClr val="FF0000"/>
                </a:solidFill>
              </a:rPr>
              <a:t>Justificativas</a:t>
            </a:r>
          </a:p>
        </p:txBody>
      </p:sp>
      <p:cxnSp>
        <p:nvCxnSpPr>
          <p:cNvPr id="36" name="Conector de Seta Reta 35"/>
          <p:cNvCxnSpPr/>
          <p:nvPr/>
        </p:nvCxnSpPr>
        <p:spPr>
          <a:xfrm flipH="1">
            <a:off x="3914690" y="4150152"/>
            <a:ext cx="2409694" cy="4453806"/>
          </a:xfrm>
          <a:prstGeom prst="straightConnector1">
            <a:avLst/>
          </a:prstGeom>
          <a:ln w="1270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tângulo 65"/>
          <p:cNvSpPr/>
          <p:nvPr/>
        </p:nvSpPr>
        <p:spPr>
          <a:xfrm>
            <a:off x="3914690" y="20252388"/>
            <a:ext cx="20411747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6600" b="1" dirty="0" smtClean="0"/>
              <a:t>Sugestões: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/>
              <a:t>Foque na solução objetiva, não na defesa pessoal.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/>
              <a:t>Priorize o problema, não o ego.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/>
              <a:t>Discuta a solução, não a autoria.</a:t>
            </a:r>
          </a:p>
        </p:txBody>
      </p:sp>
    </p:spTree>
    <p:extLst>
      <p:ext uri="{BB962C8B-B14F-4D97-AF65-F5344CB8AC3E}">
        <p14:creationId xmlns:p14="http://schemas.microsoft.com/office/powerpoint/2010/main" val="1293795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tângulo 26"/>
          <p:cNvSpPr/>
          <p:nvPr/>
        </p:nvSpPr>
        <p:spPr>
          <a:xfrm>
            <a:off x="-5617369" y="-533400"/>
            <a:ext cx="23562469" cy="137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000" b="1" dirty="0">
              <a:solidFill>
                <a:schemeClr val="tx1"/>
              </a:solidFill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-3051308" y="8459840"/>
            <a:ext cx="4286173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6600" b="1" dirty="0" smtClean="0"/>
              <a:t>RESULTADO</a:t>
            </a:r>
            <a:endParaRPr lang="pt-BR" sz="6600" b="1" dirty="0"/>
          </a:p>
        </p:txBody>
      </p:sp>
      <p:sp>
        <p:nvSpPr>
          <p:cNvPr id="34" name="Retângulo 33"/>
          <p:cNvSpPr/>
          <p:nvPr/>
        </p:nvSpPr>
        <p:spPr>
          <a:xfrm>
            <a:off x="4294353" y="20232"/>
            <a:ext cx="12618663" cy="122802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6600" b="1" dirty="0" smtClean="0">
                <a:solidFill>
                  <a:srgbClr val="FF0000"/>
                </a:solidFill>
              </a:rPr>
              <a:t>Não é: 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>
                <a:solidFill>
                  <a:srgbClr val="FF0000"/>
                </a:solidFill>
              </a:rPr>
              <a:t>Trabalho, dedicação, comportamento, ser e</a:t>
            </a:r>
            <a:r>
              <a:rPr lang="pt-BR" sz="6600" b="1" dirty="0" smtClean="0">
                <a:solidFill>
                  <a:srgbClr val="FF0000"/>
                </a:solidFill>
              </a:rPr>
              <a:t>ducação/bonzinho;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>
                <a:solidFill>
                  <a:srgbClr val="FF0000"/>
                </a:solidFill>
              </a:rPr>
              <a:t>A melhor solução técnica, perfeita ou o que você acredita (ego técnico).</a:t>
            </a:r>
          </a:p>
          <a:p>
            <a:r>
              <a:rPr lang="pt-BR" sz="6600" b="1" dirty="0" smtClean="0">
                <a:solidFill>
                  <a:srgbClr val="0000FF"/>
                </a:solidFill>
              </a:rPr>
              <a:t>Consiste em: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>
                <a:solidFill>
                  <a:srgbClr val="0000FF"/>
                </a:solidFill>
              </a:rPr>
              <a:t>Atender os requisitos (funcionais e não funcionais);</a:t>
            </a:r>
          </a:p>
          <a:p>
            <a:pPr marL="857250" indent="-857250">
              <a:buFontTx/>
              <a:buChar char="-"/>
            </a:pPr>
            <a:r>
              <a:rPr lang="pt-BR" sz="6600" b="1" dirty="0" smtClean="0">
                <a:solidFill>
                  <a:srgbClr val="0000FF"/>
                </a:solidFill>
              </a:rPr>
              <a:t>Maximizar valor dentro das restrições de custo</a:t>
            </a:r>
          </a:p>
        </p:txBody>
      </p:sp>
      <p:pic>
        <p:nvPicPr>
          <p:cNvPr id="1026" name="Picture 2" descr="Resultado - ícones de negócios e finanças gráti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02897" y="242599"/>
            <a:ext cx="8217239" cy="8217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30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471" y="-2115457"/>
            <a:ext cx="10287000" cy="685800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471" y="4018643"/>
            <a:ext cx="10287000" cy="685800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3166121" y="-2153557"/>
            <a:ext cx="681770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6600" b="1" dirty="0" smtClean="0"/>
              <a:t>Alunos/estudantes</a:t>
            </a:r>
            <a:endParaRPr lang="pt-BR" sz="6600" b="1" dirty="0"/>
          </a:p>
        </p:txBody>
      </p:sp>
      <p:sp>
        <p:nvSpPr>
          <p:cNvPr id="7" name="Retângulo 6"/>
          <p:cNvSpPr/>
          <p:nvPr/>
        </p:nvSpPr>
        <p:spPr>
          <a:xfrm>
            <a:off x="2559352" y="3634547"/>
            <a:ext cx="807772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6600" b="1" dirty="0" smtClean="0"/>
              <a:t>“Meus colaboradores”</a:t>
            </a:r>
            <a:endParaRPr lang="pt-BR" sz="6600" b="1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249491" y="-2794235"/>
            <a:ext cx="10284843" cy="1324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4666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238</Words>
  <Application>Microsoft Office PowerPoint</Application>
  <PresentationFormat>Widescreen</PresentationFormat>
  <Paragraphs>96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Diário de Aula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Hélio</dc:creator>
  <cp:lastModifiedBy>Hélio</cp:lastModifiedBy>
  <cp:revision>16</cp:revision>
  <dcterms:created xsi:type="dcterms:W3CDTF">2026-02-22T09:55:14Z</dcterms:created>
  <dcterms:modified xsi:type="dcterms:W3CDTF">2026-02-22T13:15:55Z</dcterms:modified>
</cp:coreProperties>
</file>

<file path=docProps/thumbnail.jpeg>
</file>